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93" r:id="rId31"/>
    <p:sldId id="287" r:id="rId32"/>
    <p:sldId id="288" r:id="rId33"/>
    <p:sldId id="290" r:id="rId34"/>
    <p:sldId id="289" r:id="rId35"/>
    <p:sldId id="285" r:id="rId36"/>
    <p:sldId id="296" r:id="rId37"/>
    <p:sldId id="294" r:id="rId38"/>
    <p:sldId id="295" r:id="rId39"/>
  </p:sldIdLst>
  <p:sldSz cx="9144000" cy="5143500" type="screen16x9"/>
  <p:notesSz cx="6858000" cy="9144000"/>
  <p:embeddedFontLst>
    <p:embeddedFont>
      <p:font typeface="Helvetica Neue" panose="020B0604020202020204" charset="0"/>
      <p:regular r:id="rId41"/>
      <p:bold r:id="rId42"/>
      <p:italic r:id="rId43"/>
      <p:boldItalic r:id="rId44"/>
    </p:embeddedFont>
    <p:embeddedFont>
      <p:font typeface="Roboto Condensed" panose="020B0604020202020204" charset="0"/>
      <p:regular r:id="rId45"/>
      <p:bold r:id="rId46"/>
      <p:italic r:id="rId47"/>
      <p:boldItalic r:id="rId48"/>
    </p:embeddedFont>
    <p:embeddedFont>
      <p:font typeface="Source Code Pro" panose="020B0604020202020204" charset="0"/>
      <p:regular r:id="rId49"/>
      <p:bold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7070" autoAdjust="0"/>
  </p:normalViewPr>
  <p:slideViewPr>
    <p:cSldViewPr snapToGrid="0">
      <p:cViewPr varScale="1">
        <p:scale>
          <a:sx n="59" d="100"/>
          <a:sy n="59" d="100"/>
        </p:scale>
        <p:origin x="15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quick lecture.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this opportunity to encourage student participation, instead of making it a 1-way dialogue lecture.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/>
              <a:t>Set the classroom dynamic here!</a:t>
            </a:r>
            <a:endParaRPr b="1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Lectures are a 2-way dialogue between students and teachers.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engaging questions (many are provided), but be organic and shift in response to student interests.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ba98209f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ba98209f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b2a13aefb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b2a13aefb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Elicit examples from students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Then move onto next slide with more examples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b2a13aefb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b2a13aefb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ba98209f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ba98209f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ba98209f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ba98209f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b2a13aef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b2a13aefb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b2a13aefb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b2a13aefb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b2a13aefb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b2a13aefb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students: “What might be the first step in solving one of these problems?” elicit: “An idea!”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b2a13aefb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b2a13aefb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students: “What might be the first step in solving one of these problems?” elicit: “An idea!”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b2a13aefb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b2a13aefb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next step is not as intuitive for students, so simply, discuss it.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09b405017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09b405017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b2a13aefb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b2a13aefb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b2a13aefb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b2a13aefb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“What do computers understand?” elicit: “numbers” and/or “logic”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b2a13aefb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b2a13aefb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next step is not as intuitive for students, so simply, discuss it.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“What do computers understand?” elicit: “numbers” and/or “logic”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question is rhetoric. We’ll discuss this at length in time.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b2a13aefb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b2a13aefb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question is rhetoric. We’ll discuss this at length in time.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“2nd to last step is…”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b2a13aefb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b2a13aefb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Ask: students what an Algorithm is. Not eliciting any particular answer, just get a general sense of what students understand at this point.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Explain:</a:t>
            </a:r>
            <a:endParaRPr lang="en" dirty="0"/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dirty="0"/>
              <a:t>Definition of Algorithm: </a:t>
            </a:r>
            <a:r>
              <a:rPr lang="en-US" b="0" dirty="0">
                <a:solidFill>
                  <a:srgbClr val="01426A"/>
                </a:solidFill>
              </a:rPr>
              <a:t>A list of step-by-step instructions for how to complete a task. </a:t>
            </a:r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dirty="0"/>
              <a:t>Example:</a:t>
            </a:r>
            <a:r>
              <a:rPr lang="en-US" b="0" dirty="0"/>
              <a:t> </a:t>
            </a:r>
            <a:r>
              <a:rPr lang="en-US" b="0" dirty="0">
                <a:solidFill>
                  <a:srgbClr val="01426A"/>
                </a:solidFill>
              </a:rPr>
              <a:t>A recipe is an algorithm for how to turn a list of ingredients into the final cooked dish.</a:t>
            </a:r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None/>
            </a:pPr>
            <a:endParaRPr lang="en-US" b="0" dirty="0">
              <a:solidFill>
                <a:srgbClr val="01426A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Explain that breaking down a problem into steps that a computer can solve requires algorithms. An algorithm is a set of step-by-step instructions for how to complete a task. You already follow lots of algorithms in your daily lives, like when you get dressed for the day or walk to a friend's house.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b2a13aefb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b2a13aefb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Explain this as the step before we actually do any coding. It’s just setting up for the finale!</a:t>
            </a:r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None/>
            </a:pPr>
            <a:endParaRPr lang="en-US" b="0" dirty="0">
              <a:solidFill>
                <a:srgbClr val="01426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b2a13aefb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b2a13aefb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example, YouTube uses an algorithm to predict what videos you’d want to watch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b2a13aefb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b2a13aefb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last, and easiest step!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b2a13aef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b2a13aefb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why this step is “easy”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students “How much time (percentage) do you think real developers and programmers spend ACTUALLY coding?” elicit a few answers before explaining, “About 20-30% of the time developers write actual code. The VAST majority of the time you will spend DEBUGGING!”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(SIDE NOTE: revisit this concept late in the Summer Intensive whenever students get hung up on projects: if students get stuck in the planning and coding phase of a project, reinforce the idea that they should get to debugging sooner, rather than later, because that’s where they should be spending the most time!).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b2a13aefb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b2a13aefb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students where we can find computer science in our lives?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Elicit a few responses before moving on.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09b40531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09b40531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students question (not eliciting any one in particular)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to next slide to help get dialogue started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b2a13aefb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b2a13aefb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Ask: Give specific examples of electronic devices?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Answer: Cell phones, computers, electric cars, </a:t>
            </a:r>
            <a:r>
              <a:rPr lang="en-US" dirty="0" err="1"/>
              <a:t>etc</a:t>
            </a: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b2a13aefb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b2a13aefb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Ask: Give specific examples of video games?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Answer: Temple Run, Warcraft, Dungeons of Dragons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b2a13aefb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b2a13aefb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Ask: Give specific examples of where robots are used in today’s society?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Answer: Manufacturing assembly line, agriculture, ATM machines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(Props if students get this movie reference! “ED 109 from RoboCop”)</a:t>
            </a: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b2a13aefb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b2a13aefb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Ask: Give specific examples of animated movies?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Answer: Toy Story, The Incredibles, cars, Monster, Inc, Wall-E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b2a13aefb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b2a13aefb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Ask: Give specific examples of where in Transportation is Computer Science used?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Answer: Air flight control, traffic light system, railroad system</a:t>
            </a: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b2a13aefb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b2a13aefb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Explain: What powers all our electronical devices, video games, robots and movies is code. Programming or code is what makes all these technology work.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51928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b2a13aefb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b2a13aefb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f845545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f845545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Explain: A mobile application is an app that functions inside a cell phone. A web application works and is accessible via the browser and the internet. 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 students absorb the last project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Even though they’re a ways off from being able to it, it’s important for students to see what the end looks like as a motivational tool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Students can already begin to be impressed by their future selves, since they know by the end of the program they’ll be capable of doing this.</a:t>
            </a:r>
          </a:p>
          <a:p>
            <a:pPr marL="59690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b2a13aefb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b2a13aefb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“Here are some industry leaders in computer science to help give you some ideas”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“Computer science is one of the key reasons for the success of all these companies”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restate questions “What is computer science?”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b2a13aef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b2a13aef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b2a13aefb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b2a13aefb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it comes down to it, computer science is the idea of using computers to solve problems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b2a13aef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b2a13aef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Elicit examples from students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move onto next slide with more examples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b2a13aefb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b2a13aefb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ba98209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ba98209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143400"/>
          </a:xfrm>
          <a:prstGeom prst="rect">
            <a:avLst/>
          </a:prstGeom>
          <a:solidFill>
            <a:srgbClr val="51C1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644775" y="859425"/>
            <a:ext cx="6187500" cy="156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B3D42"/>
              </a:buClr>
              <a:buSzPts val="5200"/>
              <a:buNone/>
              <a:defRPr sz="5200">
                <a:solidFill>
                  <a:srgbClr val="3B3D4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722150" y="3385501"/>
            <a:ext cx="5699700" cy="85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C1E9"/>
              </a:buClr>
              <a:buSzPts val="2800"/>
              <a:buNone/>
              <a:defRPr sz="2800">
                <a:solidFill>
                  <a:srgbClr val="51C1E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" name="Google Shape;14;p2" descr="Logo_vert_whitesplash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5850" y="230399"/>
            <a:ext cx="2760624" cy="276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3" name="Google Shape;53;p1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Code">
  <p:cSld name="CUSTOM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20700" y="1109950"/>
            <a:ext cx="8520600" cy="181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320700" y="2926150"/>
            <a:ext cx="8520600" cy="195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  <a:defRPr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Source Code Pro"/>
              <a:buChar char="○"/>
              <a:defRPr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Font typeface="Source Code Pro"/>
              <a:buChar char="■"/>
              <a:defRPr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Font typeface="Source Code Pro"/>
              <a:buChar char="●"/>
              <a:defRPr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Font typeface="Source Code Pro"/>
              <a:buChar char="○"/>
              <a:defRPr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Font typeface="Source Code Pro"/>
              <a:buChar char="■"/>
              <a:defRPr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Font typeface="Source Code Pro"/>
              <a:buChar char="●"/>
              <a:defRPr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Font typeface="Source Code Pro"/>
              <a:buChar char="○"/>
              <a:defRPr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Font typeface="Source Code Pro"/>
              <a:buChar char="■"/>
              <a:defRPr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FFFFFF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51C1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265500" y="3949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ubTitle" idx="1"/>
          </p:nvPr>
        </p:nvSpPr>
        <p:spPr>
          <a:xfrm>
            <a:off x="265500" y="1964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" name="Google Shape;47;p10" descr="roundJB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5604" y="2727050"/>
            <a:ext cx="2291200" cy="241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1C1E9"/>
              </a:buClr>
              <a:buSzPts val="3600"/>
              <a:buFont typeface="Roboto Condensed"/>
              <a:buNone/>
              <a:defRPr sz="3600">
                <a:solidFill>
                  <a:srgbClr val="51C1E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3D42"/>
              </a:buClr>
              <a:buSzPts val="1800"/>
              <a:buFont typeface="Helvetica Neue"/>
              <a:buChar char="●"/>
              <a:defRPr sz="1800">
                <a:solidFill>
                  <a:srgbClr val="3B3D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B3D42"/>
              </a:buClr>
              <a:buSzPts val="1400"/>
              <a:buFont typeface="Helvetica Neue"/>
              <a:buChar char="○"/>
              <a:defRPr>
                <a:solidFill>
                  <a:srgbClr val="3B3D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B3D42"/>
              </a:buClr>
              <a:buSzPts val="1400"/>
              <a:buFont typeface="Helvetica Neue"/>
              <a:buChar char="■"/>
              <a:defRPr>
                <a:solidFill>
                  <a:srgbClr val="3B3D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B3D42"/>
              </a:buClr>
              <a:buSzPts val="1400"/>
              <a:buFont typeface="Helvetica Neue"/>
              <a:buChar char="●"/>
              <a:defRPr>
                <a:solidFill>
                  <a:srgbClr val="3B3D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B3D42"/>
              </a:buClr>
              <a:buSzPts val="1400"/>
              <a:buFont typeface="Helvetica Neue"/>
              <a:buChar char="○"/>
              <a:defRPr>
                <a:solidFill>
                  <a:srgbClr val="3B3D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B3D42"/>
              </a:buClr>
              <a:buSzPts val="1400"/>
              <a:buFont typeface="Helvetica Neue"/>
              <a:buChar char="■"/>
              <a:defRPr>
                <a:solidFill>
                  <a:srgbClr val="3B3D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B3D42"/>
              </a:buClr>
              <a:buSzPts val="1400"/>
              <a:buFont typeface="Helvetica Neue"/>
              <a:buChar char="●"/>
              <a:defRPr>
                <a:solidFill>
                  <a:srgbClr val="3B3D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B3D42"/>
              </a:buClr>
              <a:buSzPts val="1400"/>
              <a:buFont typeface="Helvetica Neue"/>
              <a:buChar char="○"/>
              <a:defRPr>
                <a:solidFill>
                  <a:srgbClr val="3B3D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3B3D42"/>
              </a:buClr>
              <a:buSzPts val="1400"/>
              <a:buFont typeface="Helvetica Neue"/>
              <a:buChar char="■"/>
              <a:defRPr>
                <a:solidFill>
                  <a:srgbClr val="3B3D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2644775" y="859425"/>
            <a:ext cx="6187500" cy="15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0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DAY 0</a:t>
            </a:r>
            <a:endParaRPr/>
          </a:p>
        </p:txBody>
      </p:sp>
      <p:pic>
        <p:nvPicPr>
          <p:cNvPr id="62" name="Google Shape;62;p14" descr="leaningJB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812974" y="2512475"/>
            <a:ext cx="2198201" cy="307492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>
            <a:spLocks noGrp="1"/>
          </p:cNvSpPr>
          <p:nvPr>
            <p:ph type="title" idx="4294967295"/>
          </p:nvPr>
        </p:nvSpPr>
        <p:spPr>
          <a:xfrm>
            <a:off x="807100" y="3599188"/>
            <a:ext cx="6085800" cy="9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Helvetica Neue"/>
                <a:ea typeface="Helvetica Neue"/>
                <a:cs typeface="Helvetica Neue"/>
                <a:sym typeface="Helvetica Neue"/>
              </a:rPr>
              <a:t>What is CS?</a:t>
            </a:r>
            <a:endParaRPr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PROBLEM?</a:t>
            </a:r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195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Which problems are easiest for a computer to solve?</a:t>
            </a:r>
            <a:endParaRPr sz="3000"/>
          </a:p>
          <a:p>
            <a:pPr marL="914400" lvl="1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Math - Find the factorial of 500</a:t>
            </a:r>
            <a:endParaRPr sz="2000"/>
          </a:p>
          <a:p>
            <a:pPr marL="914400" lvl="1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Storing information - Databases</a:t>
            </a:r>
            <a:endParaRPr sz="2000"/>
          </a:p>
          <a:p>
            <a:pPr marL="914400" lvl="1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Matching (words)- Search Engine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PROBLEM?</a:t>
            </a:r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195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Which problems are harder to solve?</a:t>
            </a:r>
            <a:endParaRPr sz="3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PROBLEM?</a:t>
            </a:r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195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Which problems are harder to solve?</a:t>
            </a:r>
            <a:endParaRPr sz="3000"/>
          </a:p>
          <a:p>
            <a:pPr marL="914400" lvl="1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" sz="2000"/>
              <a:t>Language Processing - Translate English to Spanish</a:t>
            </a:r>
            <a:endParaRPr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PROBLEM?</a:t>
            </a:r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195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Which problems are harder to solve?</a:t>
            </a:r>
            <a:endParaRPr sz="3000"/>
          </a:p>
          <a:p>
            <a:pPr marL="914400" lvl="1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" sz="2000"/>
              <a:t>Language Processing - Translate English to Spanish</a:t>
            </a:r>
            <a:endParaRPr sz="2000"/>
          </a:p>
          <a:p>
            <a:pPr marL="914400" lvl="1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" sz="2000"/>
              <a:t>Weather - Forecast predictions</a:t>
            </a:r>
            <a:endParaRPr sz="2000"/>
          </a:p>
          <a:p>
            <a:pPr marL="0" lvl="0" indent="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PROBLEM?</a:t>
            </a:r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195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Which problems are harder to solve?</a:t>
            </a:r>
            <a:endParaRPr sz="3000"/>
          </a:p>
          <a:p>
            <a:pPr marL="914400" lvl="1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" sz="2000"/>
              <a:t>Language Processing - Translate English to Spanish</a:t>
            </a:r>
            <a:endParaRPr sz="2000"/>
          </a:p>
          <a:p>
            <a:pPr marL="914400" lvl="1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" sz="2000"/>
              <a:t>Weather - Forecast predictions</a:t>
            </a:r>
            <a:endParaRPr sz="2000"/>
          </a:p>
          <a:p>
            <a:pPr marL="914400" lvl="1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" sz="2000"/>
              <a:t>Matching (humans) - Finding your true love</a:t>
            </a:r>
            <a:endParaRPr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TO DO...</a:t>
            </a:r>
            <a:endParaRPr/>
          </a:p>
        </p:txBody>
      </p:sp>
      <p:sp>
        <p:nvSpPr>
          <p:cNvPr id="159" name="Google Shape;159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182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These problems are difficult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TO DO...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182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These problems are difficult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Computer Science takes a problem and solves it using an approach called…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PROGRAMMATIC APPROACH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PROGRAMMATIC APPROACH</a:t>
            </a:r>
            <a:endParaRPr/>
          </a:p>
        </p:txBody>
      </p:sp>
      <p:sp>
        <p:nvSpPr>
          <p:cNvPr id="177" name="Google Shape;177;p31"/>
          <p:cNvSpPr txBox="1">
            <a:spLocks noGrp="1"/>
          </p:cNvSpPr>
          <p:nvPr>
            <p:ph type="body" idx="1"/>
          </p:nvPr>
        </p:nvSpPr>
        <p:spPr>
          <a:xfrm>
            <a:off x="3623825" y="1432225"/>
            <a:ext cx="19752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 b="1" u="sng"/>
              <a:t>IDEA</a:t>
            </a:r>
            <a:endParaRPr sz="4800" b="1" u="sng"/>
          </a:p>
        </p:txBody>
      </p:sp>
      <p:pic>
        <p:nvPicPr>
          <p:cNvPr id="178" name="Google Shape;1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8448" y="2376917"/>
            <a:ext cx="2647100" cy="2656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PROGRAMMATIC APPROACH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611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u="sng"/>
              <a:t>Representation/Abstraction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0" y="975675"/>
            <a:ext cx="4310700" cy="90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What is CS?</a:t>
            </a:r>
            <a:endParaRPr sz="2200"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Computer Science?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Programmatic Approach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Where is CS?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PROGRAMMATIC APPROACH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611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u="sng"/>
              <a:t>Representation/Abstraction</a:t>
            </a:r>
            <a:endParaRPr sz="3600" b="1" u="sng"/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Translate idea into something computers understand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PROGRAMMATIC APPROACH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611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u="sng"/>
              <a:t>Representation/Abstraction</a:t>
            </a:r>
            <a:endParaRPr sz="3600" b="1" u="sng"/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Translate idea into something computers understand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What do computers understand?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PROGRAMMATIC APPROACH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611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u="sng"/>
              <a:t>Representation/Abstraction</a:t>
            </a:r>
            <a:endParaRPr sz="3600" b="1" u="sng"/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Translate idea into something computers understand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What do computers understand?</a:t>
            </a:r>
            <a:endParaRPr sz="2400"/>
          </a:p>
          <a:p>
            <a:pPr marL="1371600" lvl="2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 sz="2400"/>
              <a:t>Numbers</a:t>
            </a:r>
            <a:endParaRPr sz="2400"/>
          </a:p>
          <a:p>
            <a:pPr marL="1371600" lvl="2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 sz="2400"/>
              <a:t>Logic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PROGRAMMATIC APPROACH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611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u="sng"/>
              <a:t>Representation/Abstraction</a:t>
            </a:r>
            <a:endParaRPr sz="3600" b="1" u="sng"/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Translate idea into something computers understand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What do computers understand?</a:t>
            </a:r>
            <a:endParaRPr sz="2400"/>
          </a:p>
          <a:p>
            <a:pPr marL="1371600" lvl="2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 sz="2400"/>
              <a:t>Numbers</a:t>
            </a:r>
            <a:endParaRPr sz="2400"/>
          </a:p>
          <a:p>
            <a:pPr marL="1371600" lvl="2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 sz="2400"/>
              <a:t>Logic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How do we represent our dreams to a computer?</a:t>
            </a:r>
            <a:endParaRPr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7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PROGRAMMATIC APPROACH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37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u="sng"/>
              <a:t>Algorithm</a:t>
            </a:r>
            <a:endParaRPr sz="3600" b="1" u="sng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8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PROGRAMMATIC APPROACH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37600" cy="14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u="sng"/>
              <a:t>Algorithm</a:t>
            </a:r>
            <a:endParaRPr sz="3600" b="1" u="sng"/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What are the steps computer must take to solve problem?</a:t>
            </a:r>
            <a:endParaRPr sz="3600" b="1" u="sng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PROGRAMMATIC APPROACH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37600" cy="14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u="sng"/>
              <a:t>Algorithm</a:t>
            </a:r>
            <a:endParaRPr sz="3600" b="1" u="sng"/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What are the steps computer must take to solve problem?</a:t>
            </a:r>
            <a:endParaRPr sz="3600" b="1" u="sng"/>
          </a:p>
        </p:txBody>
      </p:sp>
      <p:pic>
        <p:nvPicPr>
          <p:cNvPr id="227" name="Google Shape;22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7400" y="2698150"/>
            <a:ext cx="2215025" cy="221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776075"/>
            <a:ext cx="3559698" cy="221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0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PROGRAMMATIC APPROACH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37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u="sng"/>
              <a:t>Code</a:t>
            </a:r>
            <a:endParaRPr sz="3600" b="1" u="sn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46C970-032D-46C3-B1AC-EB11BBC39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99" y="2076971"/>
            <a:ext cx="4106374" cy="270815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1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PROGRAMMATIC APPROACH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37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u="sng"/>
              <a:t>Code</a:t>
            </a:r>
            <a:endParaRPr sz="3600" b="1" u="sng"/>
          </a:p>
          <a:p>
            <a:pPr marL="457200" lvl="0" indent="-3810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Make the thing!</a:t>
            </a:r>
            <a:endParaRPr sz="2400"/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Actually, this is the EASY part!</a:t>
            </a:r>
            <a:endParaRPr sz="2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2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WHERE IS </a:t>
            </a:r>
            <a:r>
              <a:rPr lang="en-US" dirty="0"/>
              <a:t>COMPUTER SCIENCE</a:t>
            </a:r>
            <a:r>
              <a:rPr lang="en" dirty="0"/>
              <a:t>?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46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COMPUTER SCIENCE (CS)?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1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WHERE IS </a:t>
            </a:r>
            <a:r>
              <a:rPr lang="en-US" dirty="0"/>
              <a:t>COMPUTER SCIENCE</a:t>
            </a:r>
            <a:r>
              <a:rPr lang="en" dirty="0"/>
              <a:t>?</a:t>
            </a:r>
            <a:endParaRPr dirty="0"/>
          </a:p>
        </p:txBody>
      </p:sp>
      <p:sp>
        <p:nvSpPr>
          <p:cNvPr id="307" name="Google Shape;307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37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u="sng"/>
              <a:t>Every electronic device you’ve ever used and ever will use</a:t>
            </a:r>
            <a:endParaRPr sz="2400"/>
          </a:p>
        </p:txBody>
      </p:sp>
      <p:pic>
        <p:nvPicPr>
          <p:cNvPr id="308" name="Google Shape;30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0000" y="2458350"/>
            <a:ext cx="4064000" cy="2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5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WHERE IS </a:t>
            </a:r>
            <a:r>
              <a:rPr lang="en-US" dirty="0"/>
              <a:t>COMPUTER SCIENCE</a:t>
            </a:r>
            <a:r>
              <a:rPr lang="en" dirty="0"/>
              <a:t>?</a:t>
            </a:r>
            <a:endParaRPr dirty="0"/>
          </a:p>
        </p:txBody>
      </p:sp>
      <p:sp>
        <p:nvSpPr>
          <p:cNvPr id="265" name="Google Shape;265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37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u="sng"/>
              <a:t>Video Games</a:t>
            </a:r>
            <a:endParaRPr sz="2400"/>
          </a:p>
        </p:txBody>
      </p:sp>
      <p:pic>
        <p:nvPicPr>
          <p:cNvPr id="266" name="Google Shape;26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1275" y="2052200"/>
            <a:ext cx="3838450" cy="29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6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WHERE IS </a:t>
            </a:r>
            <a:r>
              <a:rPr lang="en-US" dirty="0"/>
              <a:t>COMPUTER SCIENCE</a:t>
            </a:r>
            <a:r>
              <a:rPr lang="en" dirty="0"/>
              <a:t>?</a:t>
            </a:r>
            <a:endParaRPr dirty="0"/>
          </a:p>
        </p:txBody>
      </p:sp>
      <p:sp>
        <p:nvSpPr>
          <p:cNvPr id="272" name="Google Shape;272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37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u="sng"/>
              <a:t>Robots</a:t>
            </a:r>
            <a:endParaRPr sz="2400"/>
          </a:p>
        </p:txBody>
      </p:sp>
      <p:pic>
        <p:nvPicPr>
          <p:cNvPr id="273" name="Google Shape;273;p46"/>
          <p:cNvPicPr preferRelativeResize="0"/>
          <p:nvPr/>
        </p:nvPicPr>
        <p:blipFill rotWithShape="1">
          <a:blip r:embed="rId3">
            <a:alphaModFix/>
          </a:blip>
          <a:srcRect t="5811"/>
          <a:stretch/>
        </p:blipFill>
        <p:spPr>
          <a:xfrm>
            <a:off x="2347288" y="1870375"/>
            <a:ext cx="4449424" cy="314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8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WHERE IS </a:t>
            </a:r>
            <a:r>
              <a:rPr lang="en-US" dirty="0"/>
              <a:t>COMPUTER SCIENCE</a:t>
            </a:r>
            <a:r>
              <a:rPr lang="en" dirty="0"/>
              <a:t>?</a:t>
            </a:r>
            <a:endParaRPr dirty="0"/>
          </a:p>
        </p:txBody>
      </p:sp>
      <p:sp>
        <p:nvSpPr>
          <p:cNvPr id="286" name="Google Shape;286;p48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637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u="sng"/>
              <a:t>Animated Movies</a:t>
            </a:r>
            <a:endParaRPr sz="2400"/>
          </a:p>
        </p:txBody>
      </p:sp>
      <p:pic>
        <p:nvPicPr>
          <p:cNvPr id="287" name="Google Shape;28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4313" y="1766475"/>
            <a:ext cx="4215378" cy="331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7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WHERE IS </a:t>
            </a:r>
            <a:r>
              <a:rPr lang="en-US" dirty="0"/>
              <a:t>COMPUTER SCIENCE</a:t>
            </a:r>
            <a:r>
              <a:rPr lang="en" dirty="0"/>
              <a:t>?</a:t>
            </a:r>
            <a:endParaRPr dirty="0"/>
          </a:p>
        </p:txBody>
      </p:sp>
      <p:sp>
        <p:nvSpPr>
          <p:cNvPr id="279" name="Google Shape;279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37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u="sng"/>
              <a:t>Transportation</a:t>
            </a:r>
            <a:endParaRPr sz="2400"/>
          </a:p>
        </p:txBody>
      </p:sp>
      <p:pic>
        <p:nvPicPr>
          <p:cNvPr id="280" name="Google Shape;28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988" y="1830003"/>
            <a:ext cx="4664027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3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WHERE IS </a:t>
            </a:r>
            <a:r>
              <a:rPr lang="en-US" dirty="0"/>
              <a:t>COMPUTER SCIENCE</a:t>
            </a:r>
            <a:r>
              <a:rPr lang="en" dirty="0"/>
              <a:t>?</a:t>
            </a:r>
            <a:endParaRPr dirty="0"/>
          </a:p>
        </p:txBody>
      </p:sp>
      <p:sp>
        <p:nvSpPr>
          <p:cNvPr id="251" name="Google Shape;251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37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u="sng"/>
              <a:t>Code</a:t>
            </a:r>
            <a:endParaRPr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C3AB6F-8320-4018-BE12-7629B568A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285" y="2272060"/>
            <a:ext cx="4106374" cy="270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099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37770-A6D8-4FD6-82C4-CD6E260ED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CAREERS IN COMPUTER SCIENCE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062C1-8D41-423F-A976-9AC789DB5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Web Engineer 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Frontend Developer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Backend Developer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Full-Stack developer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Mobile Engineer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Android Developer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IOS Developer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 Engineer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Dev-ops Engineer 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8024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2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YOU COME IN</a:t>
            </a:r>
            <a:endParaRPr/>
          </a:p>
        </p:txBody>
      </p:sp>
      <p:sp>
        <p:nvSpPr>
          <p:cNvPr id="314" name="Google Shape;314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37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u="sng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u="sng"/>
              <a:t>The ASC Summer Intensive</a:t>
            </a:r>
            <a:endParaRPr sz="3600" b="1" u="sng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Will teach you how to turn your ideas into code to solve problems</a:t>
            </a:r>
            <a:endParaRPr sz="3600"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3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LAST PROJECT - DEMO DAY PROJECT</a:t>
            </a:r>
            <a:endParaRPr/>
          </a:p>
        </p:txBody>
      </p:sp>
      <p:sp>
        <p:nvSpPr>
          <p:cNvPr id="320" name="Google Shape;320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37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Create a </a:t>
            </a:r>
            <a:r>
              <a:rPr lang="en" b="1" dirty="0">
                <a:solidFill>
                  <a:schemeClr val="dk1"/>
                </a:solidFill>
              </a:rPr>
              <a:t>mobile </a:t>
            </a:r>
            <a:r>
              <a:rPr lang="en-US" b="1" dirty="0">
                <a:solidFill>
                  <a:schemeClr val="dk1"/>
                </a:solidFill>
              </a:rPr>
              <a:t>application </a:t>
            </a:r>
            <a:r>
              <a:rPr lang="en-US" dirty="0">
                <a:solidFill>
                  <a:schemeClr val="dk1"/>
                </a:solidFill>
              </a:rPr>
              <a:t>or a</a:t>
            </a:r>
            <a:r>
              <a:rPr lang="en-US" b="1" dirty="0">
                <a:solidFill>
                  <a:schemeClr val="dk1"/>
                </a:solidFill>
              </a:rPr>
              <a:t> </a:t>
            </a:r>
            <a:r>
              <a:rPr lang="en" b="1" dirty="0">
                <a:solidFill>
                  <a:schemeClr val="dk1"/>
                </a:solidFill>
              </a:rPr>
              <a:t>we</a:t>
            </a:r>
            <a:r>
              <a:rPr lang="en-US" b="1" dirty="0">
                <a:solidFill>
                  <a:schemeClr val="dk1"/>
                </a:solidFill>
              </a:rPr>
              <a:t>b application</a:t>
            </a:r>
            <a:r>
              <a:rPr lang="en" dirty="0">
                <a:solidFill>
                  <a:schemeClr val="dk1"/>
                </a:solidFill>
              </a:rPr>
              <a:t> that does one of the following:</a:t>
            </a:r>
            <a:endParaRPr dirty="0">
              <a:solidFill>
                <a:schemeClr val="dk1"/>
              </a:solidFill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dirty="0">
                <a:solidFill>
                  <a:schemeClr val="dk1"/>
                </a:solidFill>
              </a:rPr>
              <a:t>addresses a problem you see in your community</a:t>
            </a:r>
            <a:endParaRPr dirty="0">
              <a:solidFill>
                <a:schemeClr val="dk1"/>
              </a:solidFill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dirty="0">
                <a:solidFill>
                  <a:schemeClr val="dk1"/>
                </a:solidFill>
              </a:rPr>
              <a:t>saves the user money (even 1 cent counts!)</a:t>
            </a:r>
            <a:endParaRPr dirty="0">
              <a:solidFill>
                <a:schemeClr val="dk1"/>
              </a:solidFill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dirty="0">
                <a:solidFill>
                  <a:schemeClr val="dk1"/>
                </a:solidFill>
              </a:rPr>
              <a:t>addresses a social justice issue. Some issues include, but are not limited to:</a:t>
            </a:r>
            <a:endParaRPr dirty="0">
              <a:solidFill>
                <a:schemeClr val="dk1"/>
              </a:solidFill>
            </a:endParaRPr>
          </a:p>
          <a:p>
            <a:pPr marL="13716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 dirty="0">
                <a:solidFill>
                  <a:schemeClr val="dk1"/>
                </a:solidFill>
              </a:rPr>
              <a:t>Poverty</a:t>
            </a:r>
            <a:endParaRPr sz="1800" dirty="0">
              <a:solidFill>
                <a:schemeClr val="dk1"/>
              </a:solidFill>
            </a:endParaRPr>
          </a:p>
          <a:p>
            <a:pPr marL="13716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 dirty="0">
                <a:solidFill>
                  <a:schemeClr val="dk1"/>
                </a:solidFill>
              </a:rPr>
              <a:t>The environment</a:t>
            </a:r>
            <a:endParaRPr sz="1800" dirty="0">
              <a:solidFill>
                <a:schemeClr val="dk1"/>
              </a:solidFill>
            </a:endParaRPr>
          </a:p>
          <a:p>
            <a:pPr marL="13716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 dirty="0">
                <a:solidFill>
                  <a:schemeClr val="dk1"/>
                </a:solidFill>
              </a:rPr>
              <a:t>Access to education</a:t>
            </a:r>
            <a:endParaRPr sz="1800" dirty="0">
              <a:solidFill>
                <a:schemeClr val="dk1"/>
              </a:solidFill>
            </a:endParaRPr>
          </a:p>
          <a:p>
            <a:pPr marL="13716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 dirty="0">
                <a:solidFill>
                  <a:schemeClr val="dk1"/>
                </a:solidFill>
              </a:rPr>
              <a:t>Access to health care</a:t>
            </a:r>
            <a:endParaRPr sz="1800" dirty="0">
              <a:solidFill>
                <a:schemeClr val="dk1"/>
              </a:solidFill>
            </a:endParaRPr>
          </a:p>
          <a:p>
            <a:pPr marL="13716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 dirty="0">
                <a:solidFill>
                  <a:schemeClr val="dk1"/>
                </a:solidFill>
              </a:rPr>
              <a:t>Inequality (sex, race, nationality)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(Games are OK! Limit of 2 per cohort)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0684" y="343750"/>
            <a:ext cx="1102645" cy="1263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1350" y="28050"/>
            <a:ext cx="3001476" cy="11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175" y="3414625"/>
            <a:ext cx="2367225" cy="236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8475" y="1515349"/>
            <a:ext cx="1442125" cy="117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 rotWithShape="1">
          <a:blip r:embed="rId7">
            <a:alphaModFix/>
          </a:blip>
          <a:srcRect l="709" r="699"/>
          <a:stretch/>
        </p:blipFill>
        <p:spPr>
          <a:xfrm>
            <a:off x="2937475" y="2254879"/>
            <a:ext cx="2857325" cy="97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9825" y="2868500"/>
            <a:ext cx="2321800" cy="106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21343" y="4353800"/>
            <a:ext cx="3204500" cy="78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42875" y="925649"/>
            <a:ext cx="2021501" cy="126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38150" y="1258175"/>
            <a:ext cx="1984681" cy="1323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96126" y="263738"/>
            <a:ext cx="2661330" cy="596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820025" y="3414625"/>
            <a:ext cx="874440" cy="13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970638" y="3185776"/>
            <a:ext cx="2627990" cy="78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45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THAN ONE ANSWER!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CONCEPT...</a:t>
            </a:r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168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500"/>
              <a:t>Using computers to solve problems</a:t>
            </a:r>
            <a:endParaRPr sz="3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PROBLEM?</a:t>
            </a:r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195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Which problems are easiest for a computer to solve?</a:t>
            </a:r>
            <a:endParaRPr sz="3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PROBLEM?</a:t>
            </a:r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195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Which problems are easiest for a computer to solve?</a:t>
            </a:r>
            <a:endParaRPr sz="3000"/>
          </a:p>
          <a:p>
            <a:pPr marL="914400" lvl="1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Math - Find the factorial of 500</a:t>
            </a:r>
            <a:endParaRPr sz="2000"/>
          </a:p>
          <a:p>
            <a:pPr marL="457200" lvl="0" indent="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PROBLEM?</a:t>
            </a:r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195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Which problems are easiest for a computer to solve?</a:t>
            </a:r>
            <a:endParaRPr sz="3000"/>
          </a:p>
          <a:p>
            <a:pPr marL="914400" lvl="1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Math - Find the factorial of 500</a:t>
            </a:r>
            <a:endParaRPr sz="2000"/>
          </a:p>
          <a:p>
            <a:pPr marL="914400" lvl="1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Storing information - Databases</a:t>
            </a:r>
            <a:endParaRPr sz="2000"/>
          </a:p>
          <a:p>
            <a:pPr marL="457200" lvl="0" indent="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SC Lesson Slid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1413</Words>
  <Application>Microsoft Office PowerPoint</Application>
  <PresentationFormat>On-screen Show (16:9)</PresentationFormat>
  <Paragraphs>186</Paragraphs>
  <Slides>38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Roboto Condensed</vt:lpstr>
      <vt:lpstr>Open Sans</vt:lpstr>
      <vt:lpstr>Arial</vt:lpstr>
      <vt:lpstr>Source Code Pro</vt:lpstr>
      <vt:lpstr>Helvetica Neue</vt:lpstr>
      <vt:lpstr>ASC Lesson Slides</vt:lpstr>
      <vt:lpstr>WEEK 0 DAY 0</vt:lpstr>
      <vt:lpstr>What is CS?</vt:lpstr>
      <vt:lpstr>WHAT IS COMPUTER SCIENCE (CS)?</vt:lpstr>
      <vt:lpstr>PowerPoint Presentation</vt:lpstr>
      <vt:lpstr>MORE THAN ONE ANSWER!</vt:lpstr>
      <vt:lpstr>MAIN CONCEPT...</vt:lpstr>
      <vt:lpstr>PROBLEM?</vt:lpstr>
      <vt:lpstr>PROBLEM?</vt:lpstr>
      <vt:lpstr>PROBLEM?</vt:lpstr>
      <vt:lpstr>PROBLEM?</vt:lpstr>
      <vt:lpstr>PROBLEM?</vt:lpstr>
      <vt:lpstr>PROBLEM?</vt:lpstr>
      <vt:lpstr>PROBLEM?</vt:lpstr>
      <vt:lpstr>PROBLEM?</vt:lpstr>
      <vt:lpstr>WHAT TO DO...</vt:lpstr>
      <vt:lpstr>WHAT TO DO... </vt:lpstr>
      <vt:lpstr>THE PROGRAMMATIC APPROACH</vt:lpstr>
      <vt:lpstr>THE PROGRAMMATIC APPROACH</vt:lpstr>
      <vt:lpstr>THE PROGRAMMATIC APPROACH </vt:lpstr>
      <vt:lpstr>THE PROGRAMMATIC APPROACH </vt:lpstr>
      <vt:lpstr>THE PROGRAMMATIC APPROACH </vt:lpstr>
      <vt:lpstr>THE PROGRAMMATIC APPROACH </vt:lpstr>
      <vt:lpstr>THE PROGRAMMATIC APPROACH </vt:lpstr>
      <vt:lpstr>THE PROGRAMMATIC APPROACH </vt:lpstr>
      <vt:lpstr>THE PROGRAMMATIC APPROACH </vt:lpstr>
      <vt:lpstr>THE PROGRAMMATIC APPROACH </vt:lpstr>
      <vt:lpstr>THE PROGRAMMATIC APPROACH </vt:lpstr>
      <vt:lpstr>THE PROGRAMMATIC APPROACH </vt:lpstr>
      <vt:lpstr>WHERE IS COMPUTER SCIENCE?</vt:lpstr>
      <vt:lpstr>WHERE IS COMPUTER SCIENCE?</vt:lpstr>
      <vt:lpstr>WHERE IS COMPUTER SCIENCE?</vt:lpstr>
      <vt:lpstr>WHERE IS COMPUTER SCIENCE?</vt:lpstr>
      <vt:lpstr>WHERE IS COMPUTER SCIENCE?</vt:lpstr>
      <vt:lpstr>WHERE IS COMPUTER SCIENCE?</vt:lpstr>
      <vt:lpstr>WHERE IS COMPUTER SCIENCE?</vt:lpstr>
      <vt:lpstr>CAREERS IN COMPUTER SCIENCE</vt:lpstr>
      <vt:lpstr>WHERE YOU COME IN</vt:lpstr>
      <vt:lpstr>THE LAST PROJECT - DEMO DAY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0 DAY 0</dc:title>
  <dc:creator>Swati</dc:creator>
  <cp:lastModifiedBy>Swati</cp:lastModifiedBy>
  <cp:revision>16</cp:revision>
  <dcterms:modified xsi:type="dcterms:W3CDTF">2019-04-09T17:30:18Z</dcterms:modified>
</cp:coreProperties>
</file>